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68" r:id="rId5"/>
    <p:sldId id="258" r:id="rId6"/>
    <p:sldId id="281" r:id="rId7"/>
    <p:sldId id="269" r:id="rId8"/>
    <p:sldId id="270" r:id="rId9"/>
    <p:sldId id="282" r:id="rId10"/>
    <p:sldId id="283" r:id="rId11"/>
    <p:sldId id="261" r:id="rId12"/>
    <p:sldId id="273" r:id="rId13"/>
    <p:sldId id="285" r:id="rId14"/>
    <p:sldId id="274" r:id="rId15"/>
    <p:sldId id="279" r:id="rId16"/>
    <p:sldId id="284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3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7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5B159-6C90-49C4-AFC9-0C62DE356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0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9D07-F925-4C2B-934E-320203064B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139531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13C4-8A8D-49F4-81DD-4393F298D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3114583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CA6B-AD27-4CC1-A3D7-F774FCA524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245502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EF60F-D243-4E3D-826B-2332659A74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293077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E6921-F1DD-4789-9ED8-683706BC13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2329461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5A84-0A83-4E44-8FB4-3F262ADE08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545601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835B6-172B-4442-A67D-8131970EBC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82362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99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B305-256F-4B87-BB03-E828B8147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397823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3F71-6F05-4985-BE75-395C342C8C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304903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D9D2-7A82-43C1-B7A9-2AD48784A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3878469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ECA2D-0DA6-4C59-A74D-800DF8203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89019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9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3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3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BC9F-8D65-4B34-BF23-15E28BE2E4E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454F4-2EAD-4640-BD42-FC11F7071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PhD VIVA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ED4B8A-D629-47A1-85E1-81F7AB0EF7B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UNITEN</a:t>
            </a:r>
          </a:p>
        </p:txBody>
      </p:sp>
    </p:spTree>
    <p:extLst>
      <p:ext uri="{BB962C8B-B14F-4D97-AF65-F5344CB8AC3E}">
        <p14:creationId xmlns:p14="http://schemas.microsoft.com/office/powerpoint/2010/main" val="59565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Design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Implementation of 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Hybrid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Vehicle Electrical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Solar and Mechanical Energies</a:t>
            </a:r>
            <a:r>
              <a:rPr lang="en-US" sz="320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Cambria"/>
                <a:ea typeface="Times New Roman"/>
                <a:cs typeface="Times New Roman"/>
              </a:rPr>
            </a:br>
            <a:r>
              <a:rPr lang="en-US" sz="1800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srgbClr val="000000"/>
                </a:solidFill>
                <a:effectLst/>
                <a:latin typeface="Cambria"/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467995" indent="-467995">
              <a:spcBef>
                <a:spcPts val="0"/>
              </a:spcBef>
              <a:tabLst>
                <a:tab pos="1847850" algn="l"/>
              </a:tabLst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By Students:  </a:t>
            </a:r>
          </a:p>
          <a:p>
            <a:pPr marL="467995" indent="-467995">
              <a:spcBef>
                <a:spcPts val="0"/>
              </a:spcBef>
              <a:tabLst>
                <a:tab pos="1847850" algn="l"/>
              </a:tabLst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ABD-ALJABBAR TAHA </a:t>
            </a:r>
            <a:endParaRPr lang="en-US" sz="1200" dirty="0" smtClean="0">
              <a:solidFill>
                <a:srgbClr val="000000"/>
              </a:solidFill>
              <a:effectLst/>
              <a:latin typeface="Cambria"/>
              <a:ea typeface="Times New Roman"/>
              <a:cs typeface="Times New Roman"/>
            </a:endParaRPr>
          </a:p>
          <a:p>
            <a:pPr marL="467995" indent="-467995">
              <a:spcBef>
                <a:spcPts val="0"/>
              </a:spcBef>
              <a:tabLst>
                <a:tab pos="1847850" algn="l"/>
              </a:tabLst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ALAA AHMED</a:t>
            </a:r>
          </a:p>
          <a:p>
            <a:pPr marL="467995" indent="-467995">
              <a:spcBef>
                <a:spcPts val="0"/>
              </a:spcBef>
              <a:tabLst>
                <a:tab pos="1847850" algn="l"/>
              </a:tabLst>
            </a:pPr>
            <a:endParaRPr lang="en-US" sz="1200" dirty="0" smtClean="0">
              <a:solidFill>
                <a:srgbClr val="000000"/>
              </a:solidFill>
              <a:effectLst/>
              <a:latin typeface="Cambria"/>
              <a:ea typeface="Times New Roman"/>
              <a:cs typeface="Times New Roman"/>
            </a:endParaRPr>
          </a:p>
          <a:p>
            <a:pPr marL="467995" indent="-467995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Supervision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Dr. KHALID G. MOHAMMED</a:t>
            </a:r>
            <a:endParaRPr lang="en-US" sz="1200" dirty="0" smtClean="0">
              <a:solidFill>
                <a:srgbClr val="000000"/>
              </a:solidFill>
              <a:effectLst/>
              <a:latin typeface="Cambria"/>
              <a:ea typeface="Times New Roman"/>
              <a:cs typeface="Times New Roman"/>
            </a:endParaRPr>
          </a:p>
          <a:p>
            <a:endParaRPr lang="en-US" sz="2400" dirty="0"/>
          </a:p>
        </p:txBody>
      </p:sp>
      <p:pic>
        <p:nvPicPr>
          <p:cNvPr id="1026" name="Picture 2" descr="Description: Description: الوصف: engine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6050"/>
            <a:ext cx="1562100" cy="161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6050"/>
            <a:ext cx="1219498" cy="161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779912" y="202356"/>
            <a:ext cx="1261235" cy="15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850106"/>
          </a:xfrm>
        </p:spPr>
        <p:txBody>
          <a:bodyPr>
            <a:noAutofit/>
          </a:bodyPr>
          <a:lstStyle/>
          <a:p>
            <a:pPr marL="467995" indent="-467995"/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المحرك التزامني الثلاثي الاطوار المستخدم لتحريك وجر السيارة</a:t>
            </a:r>
            <a: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ar-S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Three-Phase synchronous Motor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050" name="Picture 2" descr="H:\2016-12-18 موبايل خالد 18-12-2016\موبايل خالد 18-12-2016 06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394176" cy="28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60830"/>
              </p:ext>
            </p:extLst>
          </p:nvPr>
        </p:nvGraphicFramePr>
        <p:xfrm>
          <a:off x="1076400" y="1556792"/>
          <a:ext cx="6768751" cy="1554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4228"/>
                <a:gridCol w="2185071"/>
                <a:gridCol w="2429452"/>
              </a:tblGrid>
              <a:tr h="5826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Rated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power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القدرة</a:t>
                      </a:r>
                      <a:r>
                        <a:rPr lang="ar-SA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المقننة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voltage</a:t>
                      </a:r>
                      <a:endParaRPr lang="ar-S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فولتية</a:t>
                      </a:r>
                      <a:r>
                        <a:rPr lang="ar-SA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الخط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 current</a:t>
                      </a:r>
                      <a:endParaRPr lang="ar-S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تيار</a:t>
                      </a:r>
                      <a:r>
                        <a:rPr lang="ar-SA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الخط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852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1200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Watt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60 VAC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ar-SA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ar-SA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3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Three-Phase 60VDC/55VAC Inverter</a:t>
            </a:r>
            <a:endParaRPr lang="en-US" dirty="0"/>
          </a:p>
        </p:txBody>
      </p:sp>
      <p:pic>
        <p:nvPicPr>
          <p:cNvPr id="3074" name="Picture 2" descr="H:\2016-12-18 موبايل خالد 18-12-2016\موبايل خالد 18-12-2016 069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39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pic>
        <p:nvPicPr>
          <p:cNvPr id="7170" name="Picture 2" descr="H:\2016-2017\سيارة المشروع\mobile 30-4-2017 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8160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62954"/>
              </p:ext>
            </p:extLst>
          </p:nvPr>
        </p:nvGraphicFramePr>
        <p:xfrm>
          <a:off x="1153701" y="1082432"/>
          <a:ext cx="6768751" cy="1554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4228"/>
                <a:gridCol w="2185071"/>
                <a:gridCol w="2429452"/>
              </a:tblGrid>
              <a:tr h="5826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Rated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power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القدرة</a:t>
                      </a:r>
                      <a:r>
                        <a:rPr lang="ar-SA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المقننة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voltage</a:t>
                      </a:r>
                      <a:endParaRPr lang="ar-S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الفولتية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 current</a:t>
                      </a:r>
                      <a:endParaRPr lang="ar-SA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التيار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852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Watt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 18VDC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ar-SA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 Amp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00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Mechanical Gear Box</a:t>
            </a:r>
            <a:r>
              <a:rPr lang="ar-SA" dirty="0" smtClean="0"/>
              <a:t>الكير بوكس </a:t>
            </a:r>
            <a:endParaRPr lang="en-US" dirty="0"/>
          </a:p>
        </p:txBody>
      </p:sp>
      <p:pic>
        <p:nvPicPr>
          <p:cNvPr id="4098" name="Picture 2" descr="H:\2016-12-18 موبايل خالد 18-12-2016\موبايل خالد 18-12-2016 07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4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مراحل تصميم وتصنيع الهيكل الميكانيكي </a:t>
            </a:r>
            <a:r>
              <a:rPr lang="en-US" dirty="0"/>
              <a:t>Mechanical Structure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0" y="1720252"/>
            <a:ext cx="3954346" cy="4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H:\2016-2017\سيارة المشروع\mobile 30-4-2017 1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7"/>
            <a:ext cx="3993976" cy="4248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48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2016-2017\سيارة المشروع\mobile khalid 13-1-2017 03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026024" cy="46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2016-2017\سيارة المشروع\mobile 30-4-2017 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90" y="1414759"/>
            <a:ext cx="3136002" cy="24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مراحل تصميم وتصنيع الهيكل الميكانيكي </a:t>
            </a:r>
            <a:r>
              <a:rPr lang="en-US" dirty="0"/>
              <a:t>Mechanical Structure</a:t>
            </a:r>
          </a:p>
        </p:txBody>
      </p:sp>
      <p:pic>
        <p:nvPicPr>
          <p:cNvPr id="3074" name="Picture 2" descr="C:\Users\user\Documents\Pictures\18449906_1855589834691622_86065575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90" y="4003045"/>
            <a:ext cx="3136002" cy="20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164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smtClean="0"/>
              <a:t>Thank you for your attendance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157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solidFill>
                  <a:srgbClr val="00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5181600" cy="838200"/>
          </a:xfrm>
          <a:solidFill>
            <a:srgbClr val="FFFF99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Presentation Outline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1628800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Objectives   </a:t>
            </a:r>
            <a:r>
              <a:rPr lang="ar-S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الاهداف</a:t>
            </a:r>
            <a:endParaRPr lang="en-US" sz="2000" b="1" dirty="0">
              <a:solidFill>
                <a:srgbClr val="000000"/>
              </a:solidFill>
              <a:latin typeface="Cambria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Problem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statements</a:t>
            </a:r>
            <a:r>
              <a:rPr lang="ar-S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ar-SA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المشاكل المتاصلة </a:t>
            </a:r>
            <a:r>
              <a:rPr lang="ar-S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في السيارة الكهربائية  </a:t>
            </a:r>
            <a:endParaRPr lang="en-US" sz="2000" b="1" dirty="0">
              <a:solidFill>
                <a:srgbClr val="000000"/>
              </a:solidFill>
              <a:latin typeface="Cambria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History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the Electric Cars in the World </a:t>
            </a:r>
            <a:endParaRPr lang="en-US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r>
              <a:rPr lang="ar-SA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تاريخ صناعة السيارات الكهربائية في العالم </a:t>
            </a:r>
            <a:endParaRPr lang="en-US" sz="2000" b="1" dirty="0">
              <a:solidFill>
                <a:srgbClr val="000000"/>
              </a:solidFill>
              <a:latin typeface="Cambria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Present vehicle Car</a:t>
            </a:r>
            <a:r>
              <a:rPr lang="ar-S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السيارة الهجينة الحالية </a:t>
            </a:r>
            <a:endParaRPr lang="en-US" sz="2000" b="1" dirty="0">
              <a:solidFill>
                <a:srgbClr val="000000"/>
              </a:solidFill>
              <a:latin typeface="Cambria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endParaRPr lang="en-US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67995" indent="-467995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Industrial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stages and  Components </a:t>
            </a:r>
            <a:r>
              <a:rPr lang="ar-SA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مكونات ومراحل تصنيع السيارة </a:t>
            </a:r>
            <a:endParaRPr lang="en-US" sz="2000" b="1" dirty="0">
              <a:solidFill>
                <a:srgbClr val="000000"/>
              </a:solidFill>
              <a:latin typeface="Cambri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82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Clean energy</a:t>
            </a:r>
            <a:r>
              <a:rPr lang="ar-S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طاقة نظيفة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Low maintenance</a:t>
            </a:r>
            <a:r>
              <a:rPr lang="ar-S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صيانة قليلة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Easy to speed control</a:t>
            </a:r>
            <a:r>
              <a:rPr lang="ar-S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سهولة السيطرة على سرعة المحرك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Noise is very low</a:t>
            </a:r>
            <a:r>
              <a:rPr lang="ar-SA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بدون ضوضاء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273" y="260648"/>
            <a:ext cx="8856984" cy="685800"/>
          </a:xfrm>
          <a:prstGeom prst="rect">
            <a:avLst/>
          </a:prstGeom>
          <a:solidFill>
            <a:srgbClr val="FFFF99"/>
          </a:solidFill>
          <a:ln>
            <a:solidFill>
              <a:srgbClr val="00007D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69903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lvl="0" indent="0" algn="just" fontAlgn="base">
              <a:spcAft>
                <a:spcPct val="0"/>
              </a:spcAft>
              <a:buClr>
                <a:srgbClr val="00007D"/>
              </a:buClr>
              <a:buSzPct val="75000"/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electric vehicles still have </a:t>
            </a:r>
            <a:r>
              <a:rPr 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inherited  </a:t>
            </a: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few problems such as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Palatino-Roman"/>
            </a:endParaRPr>
          </a:p>
          <a:p>
            <a:pPr algn="just"/>
            <a:r>
              <a:rPr lang="en-US" sz="2800" dirty="0" smtClean="0">
                <a:latin typeface="Palatino-Roman"/>
              </a:rPr>
              <a:t>Limited </a:t>
            </a:r>
            <a:r>
              <a:rPr lang="en-US" sz="2800" dirty="0">
                <a:latin typeface="Palatino-Roman"/>
              </a:rPr>
              <a:t>driving </a:t>
            </a:r>
            <a:r>
              <a:rPr lang="en-US" sz="2800" dirty="0" smtClean="0">
                <a:latin typeface="Palatino-Roman"/>
              </a:rPr>
              <a:t>range,</a:t>
            </a:r>
            <a:r>
              <a:rPr lang="ar-SA" sz="2800" dirty="0" smtClean="0">
                <a:latin typeface="Palatino-Roman"/>
              </a:rPr>
              <a:t>مدى محدود يعتمد على سعة البطارية</a:t>
            </a:r>
            <a:endParaRPr lang="en-US" sz="2800" dirty="0" smtClean="0">
              <a:latin typeface="Palatino-Roman"/>
            </a:endParaRPr>
          </a:p>
          <a:p>
            <a:pPr marL="0" indent="0" algn="just">
              <a:buNone/>
            </a:pPr>
            <a:endParaRPr lang="en-US" dirty="0" smtClean="0">
              <a:latin typeface="Palatino-Roman"/>
            </a:endParaRPr>
          </a:p>
          <a:p>
            <a:pPr algn="just"/>
            <a:r>
              <a:rPr lang="en-US" dirty="0" smtClean="0">
                <a:latin typeface="Palatino-Roman"/>
              </a:rPr>
              <a:t> </a:t>
            </a:r>
            <a:r>
              <a:rPr lang="en-US" dirty="0" smtClean="0">
                <a:latin typeface="Palatino-Roman"/>
              </a:rPr>
              <a:t>High </a:t>
            </a:r>
            <a:r>
              <a:rPr lang="en-US" dirty="0" smtClean="0">
                <a:latin typeface="Palatino-Roman"/>
              </a:rPr>
              <a:t>batteries </a:t>
            </a:r>
            <a:r>
              <a:rPr lang="en-US" dirty="0" smtClean="0">
                <a:latin typeface="Palatino-Roman"/>
              </a:rPr>
              <a:t>cost</a:t>
            </a:r>
            <a:r>
              <a:rPr lang="ar-SA" dirty="0" smtClean="0">
                <a:latin typeface="Palatino-Roman"/>
              </a:rPr>
              <a:t> </a:t>
            </a:r>
            <a:r>
              <a:rPr lang="ar-SA" dirty="0" smtClean="0">
                <a:latin typeface="Palatino-Roman"/>
              </a:rPr>
              <a:t>كلف البطاريات الكفوءة عالية </a:t>
            </a:r>
            <a:endParaRPr lang="en-US" dirty="0" smtClean="0">
              <a:latin typeface="Palatino-Roman"/>
            </a:endParaRPr>
          </a:p>
          <a:p>
            <a:pPr algn="just"/>
            <a:endParaRPr lang="en-US" dirty="0">
              <a:latin typeface="Palatino-Roman"/>
            </a:endParaRPr>
          </a:p>
          <a:p>
            <a:pPr marL="0" indent="0" algn="r">
              <a:buNone/>
            </a:pPr>
            <a:r>
              <a:rPr lang="ar-SA" dirty="0" smtClean="0">
                <a:latin typeface="Palatino-Roman"/>
              </a:rPr>
              <a:t>ملاحظة: افضل بطارية في العالم نوع ايون ليثيوم تكفي بشحنة واحدة مسافة 400 كم وسعرها يتراوح من 18الى20 الف دولار</a:t>
            </a:r>
            <a:endParaRPr lang="en-US" dirty="0" smtClean="0">
              <a:latin typeface="Palatino-Roman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8784976" cy="609600"/>
          </a:xfrm>
          <a:prstGeom prst="rect">
            <a:avLst/>
          </a:prstGeom>
          <a:solidFill>
            <a:srgbClr val="FFFF99"/>
          </a:solidFill>
          <a:ln>
            <a:solidFill>
              <a:srgbClr val="00007D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Problem Statements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9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263755"/>
              </p:ext>
            </p:extLst>
          </p:nvPr>
        </p:nvGraphicFramePr>
        <p:xfrm>
          <a:off x="611560" y="908720"/>
          <a:ext cx="8208913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2090617"/>
                <a:gridCol w="1663337"/>
                <a:gridCol w="2838355"/>
                <a:gridCol w="1616604"/>
              </a:tblGrid>
              <a:tr h="442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Year and country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 of traction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Notes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Thomas Davenport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1834, USA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DC motor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Robert Anderson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1832–39, Scotland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first prototype electric-powered carriage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Andreas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Flocken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1888, Germany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first four-wheeled electric car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Pope Manufacturing Co.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1897, USA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first commercial electric vehicles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 Jamais Contente,”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1899, France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first electric vehicle to travel over 100 km per hour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1900, USA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Electricity-powered cars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capturing 28% of the market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petrol-powered Ford Model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1908, USA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Electric car Model 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 Baker Electric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1909, USA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automobile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Charles Kettering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1912,USA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electric starter was invented instead of hand-crank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GLOBAL E V STOCK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1912, USA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Market, 30000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carmaker Tama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1947, Japan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electric car with a 40V lead acid battery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General Motors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1996, USA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EV1 electric car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Toyota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1997, Japan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Prius,  the world’s first commercial hybrid car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BEV Nissan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2010 Japan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world’s largest electric car sharing service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8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Nissan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LEAF + Toyota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2011, Japan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New car models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International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Market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Chevrolet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+GMC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2012, USA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New car models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International Market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BMW+ Mercedes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2012, Germany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New car models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International Market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China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2013, China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New car models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International Market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54750" marR="54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260648"/>
            <a:ext cx="8784976" cy="609600"/>
          </a:xfrm>
          <a:prstGeom prst="rect">
            <a:avLst/>
          </a:prstGeom>
          <a:solidFill>
            <a:srgbClr val="FFFF99"/>
          </a:solidFill>
          <a:ln>
            <a:solidFill>
              <a:srgbClr val="00007D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History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Electric Cars 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 the World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4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32" y="649406"/>
            <a:ext cx="8229600" cy="5947946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2000" dirty="0" smtClean="0">
                <a:ea typeface="Calibri"/>
              </a:rPr>
              <a:t>تم </a:t>
            </a:r>
            <a:r>
              <a:rPr lang="ar-IQ" sz="2000" dirty="0" smtClean="0">
                <a:ea typeface="Calibri"/>
              </a:rPr>
              <a:t>تصميم </a:t>
            </a:r>
            <a:r>
              <a:rPr lang="ar-IQ" sz="2000" dirty="0">
                <a:ea typeface="Calibri"/>
              </a:rPr>
              <a:t>وتصنيع </a:t>
            </a:r>
            <a:r>
              <a:rPr lang="ar-SA" sz="2000" dirty="0" smtClean="0">
                <a:ea typeface="Calibri"/>
              </a:rPr>
              <a:t>السيارة الهجينة الحالية لتسير </a:t>
            </a:r>
            <a:r>
              <a:rPr lang="ar-SA" sz="2000" dirty="0">
                <a:ea typeface="Calibri"/>
              </a:rPr>
              <a:t>بثلاثة طرق: </a:t>
            </a:r>
            <a:endParaRPr lang="ar-SA" sz="2000" dirty="0" smtClean="0">
              <a:ea typeface="Calibri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ea typeface="Calibri"/>
              </a:rPr>
              <a:t>1</a:t>
            </a:r>
            <a:r>
              <a:rPr lang="ar-SA" sz="2000" dirty="0" smtClean="0">
                <a:ea typeface="Calibri"/>
              </a:rPr>
              <a:t>- باستخدام </a:t>
            </a:r>
            <a:r>
              <a:rPr lang="ar-SA" sz="2000" dirty="0">
                <a:ea typeface="Calibri"/>
              </a:rPr>
              <a:t>الطاقة الكهربائية المزودة من مصدر 220 فولت للشحن الكهربائي </a:t>
            </a:r>
            <a:r>
              <a:rPr lang="ar-IQ" sz="2000" dirty="0">
                <a:ea typeface="Calibri"/>
              </a:rPr>
              <a:t>الى خمس بطاريات فولتية كل منها 12 فولت. </a:t>
            </a:r>
            <a:endParaRPr lang="ar-SA" sz="2000" dirty="0" smtClean="0">
              <a:ea typeface="Calibri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ea typeface="Calibri"/>
              </a:rPr>
              <a:t>2</a:t>
            </a:r>
            <a:r>
              <a:rPr lang="ar-SA" sz="2000" dirty="0" smtClean="0">
                <a:ea typeface="Calibri"/>
              </a:rPr>
              <a:t>- </a:t>
            </a:r>
            <a:r>
              <a:rPr lang="ar-IQ" sz="2000" dirty="0" smtClean="0">
                <a:ea typeface="Calibri"/>
              </a:rPr>
              <a:t>الاستفادة </a:t>
            </a:r>
            <a:r>
              <a:rPr lang="ar-IQ" sz="2000" dirty="0">
                <a:ea typeface="Calibri"/>
              </a:rPr>
              <a:t>من الطاقة الشمسية المتوفرة في العراق طيلة ايام السنة ليتم خزنها في البطاريات خاصة اثناء توقف الماكنة تحت اشعة الشمس ليكون السقف مغطى بلوح طاقة شمسية سعة 150 واط. </a:t>
            </a:r>
            <a:endParaRPr lang="ar-SA" sz="2000" dirty="0" smtClean="0">
              <a:ea typeface="Calibri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ea typeface="Calibri"/>
              </a:rPr>
              <a:t>-3</a:t>
            </a:r>
            <a:r>
              <a:rPr lang="ar-IQ" sz="2000" dirty="0" smtClean="0">
                <a:ea typeface="Calibri"/>
              </a:rPr>
              <a:t>الاستخدام </a:t>
            </a:r>
            <a:r>
              <a:rPr lang="ar-IQ" sz="2000" dirty="0">
                <a:ea typeface="Calibri"/>
              </a:rPr>
              <a:t>الميكانيكي للارجل لتحريك عجلات السيارة وهي مفيدة في حالة حدوث انقطاع مفاجئ للطاقة الكهربائية اي حدوث خلل فني</a:t>
            </a:r>
            <a:r>
              <a:rPr lang="ar-IQ" sz="2000" dirty="0" smtClean="0">
                <a:ea typeface="Calibri"/>
              </a:rPr>
              <a:t>.</a:t>
            </a:r>
            <a:endParaRPr lang="ar-SA" sz="2000" dirty="0" smtClean="0">
              <a:ea typeface="Calibri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endParaRPr lang="ar-SA" sz="2000" dirty="0" smtClean="0">
              <a:ea typeface="Calibri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IQ" sz="2000" dirty="0" smtClean="0">
                <a:ea typeface="Calibri"/>
              </a:rPr>
              <a:t> </a:t>
            </a:r>
            <a:r>
              <a:rPr lang="ar-IQ" sz="2000" dirty="0">
                <a:ea typeface="Calibri"/>
              </a:rPr>
              <a:t>يتم استخدام ثلاثة انواع من النبائط الالكترونية للسيطرة</a:t>
            </a:r>
            <a:r>
              <a:rPr lang="ar-IQ" sz="2000" dirty="0" smtClean="0">
                <a:ea typeface="Calibri"/>
              </a:rPr>
              <a:t>:</a:t>
            </a:r>
            <a:endParaRPr lang="ar-SA" sz="2000" dirty="0" smtClean="0">
              <a:ea typeface="Calibri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IQ" sz="2000" dirty="0" smtClean="0">
                <a:ea typeface="Calibri"/>
              </a:rPr>
              <a:t> </a:t>
            </a:r>
            <a:r>
              <a:rPr lang="ar-IQ" sz="2000" dirty="0">
                <a:ea typeface="Calibri"/>
              </a:rPr>
              <a:t>الكونترول الاول للتحكم في المحرك الكهربائي وشحن البطاريات. </a:t>
            </a:r>
            <a:endParaRPr lang="ar-SA" sz="2000" dirty="0" smtClean="0">
              <a:ea typeface="Calibri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IQ" sz="2000" dirty="0" smtClean="0">
                <a:ea typeface="Calibri"/>
              </a:rPr>
              <a:t>الكونترول </a:t>
            </a:r>
            <a:r>
              <a:rPr lang="ar-IQ" sz="2000" dirty="0">
                <a:ea typeface="Calibri"/>
              </a:rPr>
              <a:t>الثاني لتحويل الاشعاع الشمسي الى طاقة كهربائية يتم خزنها في البطاريات. </a:t>
            </a:r>
            <a:endParaRPr lang="ar-SA" sz="2000" dirty="0" smtClean="0">
              <a:ea typeface="Calibri"/>
            </a:endParaRPr>
          </a:p>
          <a:p>
            <a:pPr marL="0" indent="0" algn="just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IQ" sz="2000" dirty="0" smtClean="0">
                <a:ea typeface="Calibri"/>
              </a:rPr>
              <a:t>الكونترول </a:t>
            </a:r>
            <a:r>
              <a:rPr lang="ar-IQ" sz="2000" dirty="0">
                <a:ea typeface="Calibri"/>
              </a:rPr>
              <a:t>الثالث للتحكم في ملحقات السيارة الكهربائيةالاخرى.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4932" y="192206"/>
            <a:ext cx="7914456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Summary of Literature 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Hybrid Vehicle 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5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Methodology of Hybrid </a:t>
            </a:r>
            <a:r>
              <a:rPr lang="en-US" sz="280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Vehicle</a:t>
            </a:r>
            <a:r>
              <a:rPr lang="ar-SA" sz="280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مخطط العمل لتنفيذ السيارة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593042"/>
              </p:ext>
            </p:extLst>
          </p:nvPr>
        </p:nvGraphicFramePr>
        <p:xfrm>
          <a:off x="899592" y="980728"/>
          <a:ext cx="7787208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3" imgW="7062193" imgH="6126143" progId="Visio.Drawing.11">
                  <p:embed/>
                </p:oleObj>
              </mc:Choice>
              <mc:Fallback>
                <p:oleObj name="Visio" r:id="rId3" imgW="7062193" imgH="612614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80728"/>
                        <a:ext cx="7787208" cy="56166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22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مواصفات السيارة المنفذة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Specifications of the vehicle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75401"/>
              </p:ext>
            </p:extLst>
          </p:nvPr>
        </p:nvGraphicFramePr>
        <p:xfrm>
          <a:off x="1691678" y="2132856"/>
          <a:ext cx="6408713" cy="2880320"/>
        </p:xfrm>
        <a:graphic>
          <a:graphicData uri="http://schemas.openxmlformats.org/drawingml/2006/table">
            <a:tbl>
              <a:tblPr firstRow="1" firstCol="1" bandRow="1"/>
              <a:tblGrid>
                <a:gridCol w="2656083"/>
                <a:gridCol w="1479469"/>
                <a:gridCol w="2273161"/>
              </a:tblGrid>
              <a:tr h="576064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Specification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Unit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weight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 150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Speed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Km/hr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Acceleration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Km/hr/sec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1,750, 000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Iraqi Dinar(ID)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12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الاختبارات العملية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Experimental Tests  on the vehicle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84580"/>
              </p:ext>
            </p:extLst>
          </p:nvPr>
        </p:nvGraphicFramePr>
        <p:xfrm>
          <a:off x="683568" y="1772817"/>
          <a:ext cx="7920879" cy="29283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2128"/>
                <a:gridCol w="2154228"/>
                <a:gridCol w="2185071"/>
                <a:gridCol w="2429452"/>
              </a:tblGrid>
              <a:tr h="1008111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No.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Speed(Km/hr)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3PSM line voltage(volt)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3PSM Line current(Amp)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612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612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241"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7995" indent="-4679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70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607</Words>
  <Application>Microsoft Office PowerPoint</Application>
  <PresentationFormat>On-screen Show (4:3)</PresentationFormat>
  <Paragraphs>184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Pixel</vt:lpstr>
      <vt:lpstr>Visio</vt:lpstr>
      <vt:lpstr> Design and Implementation of  Hybrid Vehicle Electrical, Solar and Mechanical Energies  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مواصفات السيارة المنفذة Specifications of the vehicle</vt:lpstr>
      <vt:lpstr>الاختبارات العملية  Experimental Tests  on the vehicle</vt:lpstr>
      <vt:lpstr>المحرك التزامني الثلاثي الاطوار المستخدم لتحريك وجر السيارة Three-Phase synchronous Motor</vt:lpstr>
      <vt:lpstr>Three-Phase 60VDC/55VAC Inverter</vt:lpstr>
      <vt:lpstr>Solar Panel</vt:lpstr>
      <vt:lpstr>Mechanical Gear Boxالكير بوكس </vt:lpstr>
      <vt:lpstr>مراحل تصميم وتصنيع الهيكل الميكانيكي Mechanical Structure</vt:lpstr>
      <vt:lpstr>مراحل تصميم وتصنيع الهيكل الميكانيكي Mechanical Structure</vt:lpstr>
      <vt:lpstr>PowerPoint Presentation</vt:lpstr>
    </vt:vector>
  </TitlesOfParts>
  <Company>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pic18F4450 micro-controller circuit to derive stepper motor</dc:title>
  <dc:creator>user</dc:creator>
  <cp:lastModifiedBy>user</cp:lastModifiedBy>
  <cp:revision>52</cp:revision>
  <dcterms:created xsi:type="dcterms:W3CDTF">2016-01-02T07:00:25Z</dcterms:created>
  <dcterms:modified xsi:type="dcterms:W3CDTF">2017-05-11T05:55:51Z</dcterms:modified>
</cp:coreProperties>
</file>